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73" r:id="rId4"/>
    <p:sldId id="257" r:id="rId5"/>
    <p:sldId id="275" r:id="rId6"/>
    <p:sldId id="258" r:id="rId7"/>
    <p:sldId id="259" r:id="rId8"/>
    <p:sldId id="260" r:id="rId9"/>
    <p:sldId id="276" r:id="rId10"/>
    <p:sldId id="261" r:id="rId11"/>
    <p:sldId id="277" r:id="rId12"/>
    <p:sldId id="278" r:id="rId13"/>
    <p:sldId id="270" r:id="rId14"/>
    <p:sldId id="264" r:id="rId15"/>
    <p:sldId id="266" r:id="rId16"/>
    <p:sldId id="265" r:id="rId17"/>
    <p:sldId id="268" r:id="rId18"/>
    <p:sldId id="279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1645920"/>
            <a:ext cx="91440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800" b="1">
                <a:solidFill>
                  <a:srgbClr val="FFFFFF"/>
                </a:solidFill>
              </a:rPr>
              <a:t>Weather Forecasting Web Application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3108960"/>
            <a:ext cx="64008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>
                <a:solidFill>
                  <a:srgbClr val="E6F0FF"/>
                </a:solidFill>
              </a:rPr>
              <a:t>A Full Stack Project using Python, Django &amp; Weather API</a:t>
            </a:r>
            <a:endParaRPr sz="2000">
              <a:solidFill>
                <a:srgbClr val="E6F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1203" y="1645920"/>
            <a:ext cx="5344795" cy="675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3800" b="1">
                <a:solidFill>
                  <a:srgbClr val="FFFFFF"/>
                </a:solidFill>
              </a:rPr>
              <a:t>Advantages of the System</a:t>
            </a:r>
            <a:endParaRPr lang="en-US" sz="3800" b="1">
              <a:solidFill>
                <a:srgbClr val="FFFFFF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165350" y="2741930"/>
            <a:ext cx="7689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Easy to use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Real-time data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Scalable architecture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Good learning project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2648" y="1645920"/>
            <a:ext cx="2541905" cy="675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3800" b="1">
                <a:solidFill>
                  <a:srgbClr val="FFFFFF"/>
                </a:solidFill>
              </a:rPr>
              <a:t>Limitations:</a:t>
            </a:r>
            <a:endParaRPr lang="en-US" sz="3800" b="1">
              <a:solidFill>
                <a:srgbClr val="FFFFFF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165350" y="3018790"/>
            <a:ext cx="7689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Internet Dependency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API requests limits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Accuracy depends on API provider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3388" y="2567940"/>
            <a:ext cx="2569845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5400" b="1">
                <a:ln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Results: </a:t>
            </a:r>
            <a:endParaRPr lang="en-US" sz="5400" b="1">
              <a:ln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Screenshot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26915" cy="3428365"/>
          </a:xfrm>
          <a:prstGeom prst="rect">
            <a:avLst/>
          </a:prstGeom>
        </p:spPr>
      </p:pic>
      <p:pic>
        <p:nvPicPr>
          <p:cNvPr id="8" name="Picture 7" descr="Screenshot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365"/>
            <a:ext cx="4702810" cy="3428365"/>
          </a:xfrm>
          <a:prstGeom prst="rect">
            <a:avLst/>
          </a:prstGeom>
        </p:spPr>
      </p:pic>
      <p:pic>
        <p:nvPicPr>
          <p:cNvPr id="9" name="Picture 8" descr="Screenshot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15" y="0"/>
            <a:ext cx="5132705" cy="3430270"/>
          </a:xfrm>
          <a:prstGeom prst="rect">
            <a:avLst/>
          </a:prstGeom>
        </p:spPr>
      </p:pic>
      <p:pic>
        <p:nvPicPr>
          <p:cNvPr id="13" name="Picture 12" descr="Screenshot (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915" y="3428365"/>
            <a:ext cx="5153025" cy="3428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29635"/>
            <a:ext cx="4595495" cy="3428365"/>
          </a:xfrm>
          <a:prstGeom prst="rect">
            <a:avLst/>
          </a:prstGeom>
        </p:spPr>
      </p:pic>
      <p:pic>
        <p:nvPicPr>
          <p:cNvPr id="3" name="Picture 2" descr="Screenshot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635" cy="3470910"/>
          </a:xfrm>
          <a:prstGeom prst="rect">
            <a:avLst/>
          </a:prstGeom>
        </p:spPr>
      </p:pic>
      <p:pic>
        <p:nvPicPr>
          <p:cNvPr id="4" name="Picture 3" descr="Screenshot 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70" y="1270"/>
            <a:ext cx="4570730" cy="3469640"/>
          </a:xfrm>
          <a:prstGeom prst="rect">
            <a:avLst/>
          </a:prstGeom>
        </p:spPr>
      </p:pic>
      <p:pic>
        <p:nvPicPr>
          <p:cNvPr id="6" name="Picture 5" descr="Screenshot (1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95" y="3350260"/>
            <a:ext cx="4548505" cy="3507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1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84220"/>
            <a:ext cx="4782185" cy="3573780"/>
          </a:xfrm>
          <a:prstGeom prst="rect">
            <a:avLst/>
          </a:prstGeom>
        </p:spPr>
      </p:pic>
      <p:pic>
        <p:nvPicPr>
          <p:cNvPr id="5" name="Picture 4" descr="Screenshot (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0"/>
            <a:ext cx="4763135" cy="3348990"/>
          </a:xfrm>
          <a:prstGeom prst="rect">
            <a:avLst/>
          </a:prstGeom>
        </p:spPr>
      </p:pic>
      <p:pic>
        <p:nvPicPr>
          <p:cNvPr id="6" name="Picture 5" descr="Screenshot (1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10" y="0"/>
            <a:ext cx="4415790" cy="3348990"/>
          </a:xfrm>
          <a:prstGeom prst="rect">
            <a:avLst/>
          </a:prstGeom>
        </p:spPr>
      </p:pic>
      <p:pic>
        <p:nvPicPr>
          <p:cNvPr id="7" name="Picture 6" descr="Screenshot (1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5" y="3324225"/>
            <a:ext cx="457136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9438" y="1645920"/>
            <a:ext cx="5648325" cy="675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800" b="1">
                <a:solidFill>
                  <a:srgbClr val="FFFFFF"/>
                </a:solidFill>
              </a:rPr>
              <a:t>Conclusion &amp; Future Scope</a:t>
            </a:r>
            <a:r>
              <a:rPr lang="en-US" sz="3800" b="1">
                <a:solidFill>
                  <a:srgbClr val="FFFFFF"/>
                </a:solidFill>
              </a:rPr>
              <a:t> </a:t>
            </a:r>
            <a:endParaRPr lang="en-US" sz="3800" b="1">
              <a:solidFill>
                <a:srgbClr val="FFFFF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71600" y="2670810"/>
            <a:ext cx="4114800" cy="3657600"/>
          </a:xfrm>
          <a:prstGeom prst="roundRect">
            <a:avLst/>
          </a:prstGeom>
          <a:solidFill>
            <a:srgbClr val="FFFFFF">
              <a:lumMod val="8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000" b="1">
                <a:highlight>
                  <a:srgbClr val="000000"/>
                </a:highlight>
              </a:rPr>
              <a:t>Final Thoughts</a:t>
            </a:r>
            <a:endParaRPr sz="2000" b="1">
              <a:highlight>
                <a:srgbClr val="000000"/>
              </a:highlight>
            </a:endParaRPr>
          </a:p>
          <a:p>
            <a:pPr lvl="1"/>
            <a:r>
              <a:rPr sz="1600">
                <a:solidFill>
                  <a:schemeClr val="tx1">
                    <a:lumMod val="95000"/>
                    <a:lumOff val="5000"/>
                  </a:schemeClr>
                </a:solidFill>
              </a:rPr>
              <a:t>• Successfully built a weather app</a:t>
            </a:r>
            <a:endParaRPr sz="1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sz="1600">
                <a:solidFill>
                  <a:schemeClr val="tx1">
                    <a:lumMod val="95000"/>
                    <a:lumOff val="5000"/>
                  </a:schemeClr>
                </a:solidFill>
              </a:rPr>
              <a:t>• Accurate and real-time data</a:t>
            </a:r>
            <a:endParaRPr sz="1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sz="1600">
                <a:solidFill>
                  <a:schemeClr val="tx1">
                    <a:lumMod val="95000"/>
                    <a:lumOff val="5000"/>
                  </a:schemeClr>
                </a:solidFill>
              </a:rPr>
              <a:t>• Future: Forecasts, alerts, maps</a:t>
            </a:r>
            <a:endParaRPr sz="1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sz="1600">
                <a:solidFill>
                  <a:schemeClr val="tx1">
                    <a:lumMod val="95000"/>
                    <a:lumOff val="5000"/>
                  </a:schemeClr>
                </a:solidFill>
              </a:rPr>
              <a:t>• Mobile &amp; GPS integration</a:t>
            </a:r>
            <a:endParaRPr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1" y="3019425"/>
            <a:ext cx="2418080" cy="675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3800" b="1">
                <a:solidFill>
                  <a:srgbClr val="FFFFFF"/>
                </a:solidFill>
              </a:rPr>
              <a:t>Thankyou! </a:t>
            </a:r>
            <a:endParaRPr lang="en-US" sz="38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9770" y="1645920"/>
            <a:ext cx="2682240" cy="675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3800" b="1">
                <a:solidFill>
                  <a:srgbClr val="FFFFFF"/>
                </a:solidFill>
              </a:rPr>
              <a:t>Introduction</a:t>
            </a:r>
            <a:endParaRPr lang="en-US" sz="3800" b="1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0270" y="3016885"/>
            <a:ext cx="7381240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E6F0FF"/>
                </a:solidFill>
              </a:rPr>
              <a:t>Weather Forecast Web Application is a dynamic web-based system</a:t>
            </a:r>
            <a:endParaRPr lang="en-US" sz="2000">
              <a:solidFill>
                <a:srgbClr val="E6F0FF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E6F0FF"/>
                </a:solidFill>
              </a:rPr>
              <a:t>Provides real-time and forecast weather data</a:t>
            </a:r>
            <a:endParaRPr lang="en-US" sz="2000">
              <a:solidFill>
                <a:srgbClr val="E6F0FF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E6F0FF"/>
                </a:solidFill>
              </a:rPr>
              <a:t>Built using Python and Django framework</a:t>
            </a:r>
            <a:endParaRPr lang="en-US" sz="2000">
              <a:solidFill>
                <a:srgbClr val="E6F0FF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E6F0FF"/>
                </a:solidFill>
              </a:rPr>
              <a:t>Uses external Weather API for live data</a:t>
            </a:r>
            <a:endParaRPr lang="en-US" sz="2000">
              <a:solidFill>
                <a:srgbClr val="E6F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1645920"/>
            <a:ext cx="91440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800" b="1">
                <a:solidFill>
                  <a:srgbClr val="FFFFFF"/>
                </a:solidFill>
              </a:rPr>
              <a:t>Problem Statement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71600" y="2641600"/>
            <a:ext cx="4114800" cy="3657600"/>
          </a:xfrm>
          <a:prstGeom prst="roundRect">
            <a:avLst/>
          </a:prstGeom>
          <a:solidFill>
            <a:srgbClr val="FFFFFF">
              <a:lumMod val="8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000" b="1">
                <a:highlight>
                  <a:srgbClr val="000000"/>
                </a:highlight>
              </a:rPr>
              <a:t>Why this app?</a:t>
            </a:r>
            <a:endParaRPr sz="2000" b="1">
              <a:highlight>
                <a:srgbClr val="000000"/>
              </a:highlight>
            </a:endParaRPr>
          </a:p>
          <a:p>
            <a:pPr lvl="1"/>
            <a:r>
              <a:rPr sz="1400">
                <a:solidFill>
                  <a:schemeClr val="tx1">
                    <a:lumMod val="95000"/>
                    <a:lumOff val="5000"/>
                  </a:schemeClr>
                </a:solidFill>
              </a:rPr>
              <a:t>• Weather info scattered across platforms</a:t>
            </a:r>
            <a:endParaRPr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sz="1400">
                <a:solidFill>
                  <a:schemeClr val="tx1">
                    <a:lumMod val="95000"/>
                    <a:lumOff val="5000"/>
                  </a:schemeClr>
                </a:solidFill>
              </a:rPr>
              <a:t>• Users need fast &amp; accurate updates</a:t>
            </a:r>
            <a:endParaRPr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sz="1400">
                <a:solidFill>
                  <a:schemeClr val="tx1">
                    <a:lumMod val="95000"/>
                    <a:lumOff val="5000"/>
                  </a:schemeClr>
                </a:solidFill>
              </a:rPr>
              <a:t>• Complex interfaces confuse users</a:t>
            </a:r>
            <a:endParaRPr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sz="1400">
                <a:solidFill>
                  <a:schemeClr val="tx1">
                    <a:lumMod val="95000"/>
                    <a:lumOff val="5000"/>
                  </a:schemeClr>
                </a:solidFill>
              </a:rPr>
              <a:t>• Need a clean and simple solution</a:t>
            </a:r>
            <a:endParaRPr sz="1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0485" y="1645920"/>
            <a:ext cx="3940810" cy="675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3800" b="1">
                <a:solidFill>
                  <a:srgbClr val="FFFFFF"/>
                </a:solidFill>
              </a:rPr>
              <a:t>Project Objectives:</a:t>
            </a:r>
            <a:endParaRPr lang="en-US" sz="3800" b="1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35020" y="3016885"/>
            <a:ext cx="5936615" cy="2306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E6F0FF"/>
                </a:solidFill>
              </a:rPr>
              <a:t>Fetches real-time weather using API</a:t>
            </a:r>
            <a:endParaRPr lang="en-US" sz="2400">
              <a:solidFill>
                <a:srgbClr val="E6F0FF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E6F0FF"/>
                </a:solidFill>
              </a:rPr>
              <a:t>Display city-wise temperature an conditions</a:t>
            </a:r>
            <a:endParaRPr lang="en-US" sz="2400">
              <a:solidFill>
                <a:srgbClr val="E6F0FF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E6F0FF"/>
                </a:solidFill>
              </a:rPr>
              <a:t>Show humidity, wind speed and visibility</a:t>
            </a:r>
            <a:endParaRPr lang="en-US" sz="2400">
              <a:solidFill>
                <a:srgbClr val="E6F0FF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E6F0FF"/>
                </a:solidFill>
              </a:rPr>
              <a:t>Provide clean and user-friendly UI</a:t>
            </a:r>
            <a:endParaRPr lang="en-US" sz="2400">
              <a:solidFill>
                <a:srgbClr val="E6F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8095" y="618490"/>
            <a:ext cx="91440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800" b="1">
                <a:solidFill>
                  <a:srgbClr val="FFFFFF"/>
                </a:solidFill>
              </a:rPr>
              <a:t>Technology Stack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705475" y="1508760"/>
            <a:ext cx="3438525" cy="2412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b="1">
                <a:solidFill>
                  <a:schemeClr val="bg1"/>
                </a:solidFill>
                <a:highlight>
                  <a:srgbClr val="000000"/>
                </a:highlight>
              </a:rPr>
              <a:t>Backend</a:t>
            </a:r>
            <a:endParaRPr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lvl="1"/>
            <a:r>
              <a:rPr>
                <a:solidFill>
                  <a:srgbClr val="002060"/>
                </a:solidFill>
              </a:rPr>
              <a:t>• </a:t>
            </a:r>
            <a:r>
              <a:rPr lang="en-US">
                <a:solidFill>
                  <a:srgbClr val="002060"/>
                </a:solidFill>
              </a:rPr>
              <a:t>Django (Python)</a:t>
            </a:r>
            <a:endParaRPr>
              <a:solidFill>
                <a:srgbClr val="002060"/>
              </a:solidFill>
            </a:endParaRPr>
          </a:p>
          <a:p>
            <a:pPr lvl="1"/>
            <a:endParaRPr>
              <a:solidFill>
                <a:srgbClr val="00206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94105" y="1509395"/>
            <a:ext cx="3468370" cy="22904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000" b="1">
                <a:highlight>
                  <a:srgbClr val="000000"/>
                </a:highlight>
              </a:rPr>
              <a:t>Frontend</a:t>
            </a:r>
            <a:endParaRPr sz="2000" b="1">
              <a:highlight>
                <a:srgbClr val="000000"/>
              </a:highlight>
            </a:endParaRPr>
          </a:p>
          <a:p>
            <a:pPr lvl="1"/>
            <a:r>
              <a:rPr sz="1400">
                <a:solidFill>
                  <a:schemeClr val="tx2">
                    <a:lumMod val="50000"/>
                  </a:schemeClr>
                </a:solidFill>
              </a:rPr>
              <a:t>• HTML</a:t>
            </a:r>
            <a:endParaRPr sz="140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sz="1400">
                <a:solidFill>
                  <a:schemeClr val="tx2">
                    <a:lumMod val="50000"/>
                  </a:schemeClr>
                </a:solidFill>
              </a:rPr>
              <a:t>• CSS</a:t>
            </a:r>
            <a:endParaRPr sz="140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sz="1400">
                <a:solidFill>
                  <a:schemeClr val="tx2">
                    <a:lumMod val="50000"/>
                  </a:schemeClr>
                </a:solidFill>
              </a:rPr>
              <a:t>• JavaScript</a:t>
            </a:r>
            <a:endParaRPr sz="140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sz="1400">
                <a:solidFill>
                  <a:schemeClr val="tx2">
                    <a:lumMod val="50000"/>
                  </a:schemeClr>
                </a:solidFill>
              </a:rPr>
              <a:t>• Responsive UI</a:t>
            </a:r>
            <a:endParaRPr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94105" y="4128770"/>
            <a:ext cx="3468370" cy="2412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bg1"/>
                </a:solidFill>
                <a:highlight>
                  <a:srgbClr val="000000"/>
                </a:highlight>
              </a:rPr>
              <a:t>API</a:t>
            </a:r>
            <a:endParaRPr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lvl="1"/>
            <a:r>
              <a:rPr>
                <a:solidFill>
                  <a:srgbClr val="002060"/>
                </a:solidFill>
              </a:rPr>
              <a:t>• </a:t>
            </a:r>
            <a:r>
              <a:rPr lang="en-US">
                <a:solidFill>
                  <a:srgbClr val="002060"/>
                </a:solidFill>
              </a:rPr>
              <a:t>OpenWeatherMap API</a:t>
            </a:r>
            <a:endParaRPr>
              <a:solidFill>
                <a:srgbClr val="002060"/>
              </a:solidFill>
            </a:endParaRPr>
          </a:p>
          <a:p>
            <a:pPr lvl="1"/>
            <a:endParaRPr>
              <a:solidFill>
                <a:srgbClr val="00206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05475" y="4128770"/>
            <a:ext cx="3438525" cy="24123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bg1"/>
                </a:solidFill>
                <a:highlight>
                  <a:srgbClr val="000000"/>
                </a:highlight>
              </a:rPr>
              <a:t>Tools</a:t>
            </a:r>
            <a:endParaRPr b="1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lvl="1"/>
            <a:r>
              <a:rPr>
                <a:solidFill>
                  <a:srgbClr val="002060"/>
                </a:solidFill>
              </a:rPr>
              <a:t>• </a:t>
            </a:r>
            <a:r>
              <a:rPr lang="en-US">
                <a:solidFill>
                  <a:srgbClr val="002060"/>
                </a:solidFill>
              </a:rPr>
              <a:t>VS Code</a:t>
            </a:r>
            <a:endParaRPr>
              <a:solidFill>
                <a:srgbClr val="002060"/>
              </a:solidFill>
            </a:endParaRPr>
          </a:p>
          <a:p>
            <a:pPr lvl="1"/>
            <a:r>
              <a:rPr>
                <a:solidFill>
                  <a:srgbClr val="002060"/>
                </a:solidFill>
              </a:rPr>
              <a:t>• </a:t>
            </a:r>
            <a:r>
              <a:rPr lang="en-US">
                <a:solidFill>
                  <a:srgbClr val="002060"/>
                </a:solidFill>
              </a:rPr>
              <a:t>Browser</a:t>
            </a:r>
            <a:endParaRPr lang="en-US">
              <a:solidFill>
                <a:srgbClr val="002060"/>
              </a:solidFill>
            </a:endParaRPr>
          </a:p>
          <a:p>
            <a:pPr lvl="1"/>
            <a:endParaRPr lang="en-US">
              <a:solidFill>
                <a:srgbClr val="002060"/>
              </a:solidFill>
            </a:endParaRPr>
          </a:p>
          <a:p>
            <a:pPr lvl="1"/>
            <a:endParaRPr lang="en-US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1645920"/>
            <a:ext cx="91440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800" b="1">
                <a:solidFill>
                  <a:srgbClr val="FFFFFF"/>
                </a:solidFill>
              </a:rPr>
              <a:t>Application Workflow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07490" y="2556510"/>
            <a:ext cx="4114800" cy="3657600"/>
          </a:xfrm>
          <a:prstGeom prst="roundRect">
            <a:avLst/>
          </a:prstGeom>
          <a:solidFill>
            <a:srgbClr val="FFFFFF">
              <a:lumMod val="8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000" b="1">
                <a:highlight>
                  <a:srgbClr val="000000"/>
                </a:highlight>
              </a:rPr>
              <a:t>Flow</a:t>
            </a:r>
            <a:endParaRPr sz="2000" b="1">
              <a:highlight>
                <a:srgbClr val="000000"/>
              </a:highlight>
            </a:endParaRPr>
          </a:p>
          <a:p>
            <a:pPr lvl="1"/>
            <a:r>
              <a:rPr sz="1400">
                <a:solidFill>
                  <a:schemeClr val="tx2">
                    <a:lumMod val="50000"/>
                  </a:schemeClr>
                </a:solidFill>
              </a:rPr>
              <a:t>• User enters city name</a:t>
            </a:r>
            <a:endParaRPr sz="140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sz="1400">
                <a:solidFill>
                  <a:schemeClr val="tx2">
                    <a:lumMod val="50000"/>
                  </a:schemeClr>
                </a:solidFill>
              </a:rPr>
              <a:t>• Request sent to backend</a:t>
            </a:r>
            <a:endParaRPr sz="140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sz="1400">
                <a:solidFill>
                  <a:schemeClr val="tx2">
                    <a:lumMod val="50000"/>
                  </a:schemeClr>
                </a:solidFill>
              </a:rPr>
              <a:t>• API fetches live data</a:t>
            </a:r>
            <a:endParaRPr sz="140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sz="1400">
                <a:solidFill>
                  <a:schemeClr val="tx2">
                    <a:lumMod val="50000"/>
                  </a:schemeClr>
                </a:solidFill>
              </a:rPr>
              <a:t>• Processed results shown on UI</a:t>
            </a:r>
            <a:endParaRPr sz="140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1645920"/>
            <a:ext cx="91440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800" b="1">
                <a:solidFill>
                  <a:srgbClr val="FFFFFF"/>
                </a:solidFill>
              </a:rPr>
              <a:t>Key Features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65275" y="2680970"/>
            <a:ext cx="4114800" cy="3657600"/>
          </a:xfrm>
          <a:prstGeom prst="roundRect">
            <a:avLst/>
          </a:prstGeom>
          <a:solidFill>
            <a:srgbClr val="FFFFFF">
              <a:lumMod val="8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000" b="1">
                <a:highlight>
                  <a:srgbClr val="000000"/>
                </a:highlight>
              </a:rPr>
              <a:t>Weather App Highlights</a:t>
            </a:r>
            <a:endParaRPr sz="2000" b="1">
              <a:highlight>
                <a:srgbClr val="000000"/>
              </a:highlight>
            </a:endParaRPr>
          </a:p>
          <a:p>
            <a:pPr lvl="1"/>
            <a:r>
              <a:rPr sz="1600">
                <a:solidFill>
                  <a:schemeClr val="tx1">
                    <a:lumMod val="95000"/>
                    <a:lumOff val="5000"/>
                  </a:schemeClr>
                </a:solidFill>
              </a:rPr>
              <a:t>• Real-time weather updates</a:t>
            </a:r>
            <a:endParaRPr sz="1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sz="1600">
                <a:solidFill>
                  <a:schemeClr val="tx1">
                    <a:lumMod val="95000"/>
                    <a:lumOff val="5000"/>
                  </a:schemeClr>
                </a:solidFill>
              </a:rPr>
              <a:t>• Temperature, humidity, wind speed</a:t>
            </a:r>
            <a:endParaRPr sz="1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sz="1600">
                <a:solidFill>
                  <a:schemeClr val="tx1">
                    <a:lumMod val="95000"/>
                    <a:lumOff val="5000"/>
                  </a:schemeClr>
                </a:solidFill>
              </a:rPr>
              <a:t>• Weather condition icons</a:t>
            </a:r>
            <a:endParaRPr sz="1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sz="1600">
                <a:solidFill>
                  <a:schemeClr val="tx1">
                    <a:lumMod val="95000"/>
                    <a:lumOff val="5000"/>
                  </a:schemeClr>
                </a:solidFill>
              </a:rPr>
              <a:t>• User-friendly design</a:t>
            </a:r>
            <a:endParaRPr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3090" y="1645920"/>
            <a:ext cx="3081020" cy="675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3800" b="1">
                <a:solidFill>
                  <a:srgbClr val="FFFFFF"/>
                </a:solidFill>
              </a:rPr>
              <a:t>Error Handling</a:t>
            </a:r>
            <a:endParaRPr lang="en-US" sz="3800" b="1">
              <a:solidFill>
                <a:srgbClr val="FFFFFF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153920" y="2937510"/>
            <a:ext cx="7400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Invalid city name handling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API failure handling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User-friendly error messages</a:t>
            </a:r>
            <a:endParaRPr lang="en-US" sz="24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ear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1645920"/>
            <a:ext cx="91440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800" b="1">
                <a:solidFill>
                  <a:srgbClr val="FFFFFF"/>
                </a:solidFill>
              </a:rPr>
              <a:t>Challenges Faced</a:t>
            </a:r>
            <a:endParaRPr sz="3800" b="1">
              <a:solidFill>
                <a:srgbClr val="FFFFF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297305" y="2633345"/>
            <a:ext cx="4114800" cy="3657600"/>
          </a:xfrm>
          <a:prstGeom prst="roundRect">
            <a:avLst/>
          </a:prstGeom>
          <a:solidFill>
            <a:srgbClr val="FFFFFF">
              <a:lumMod val="8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000" b="1">
                <a:highlight>
                  <a:srgbClr val="000000"/>
                </a:highlight>
              </a:rPr>
              <a:t>During Development</a:t>
            </a:r>
            <a:endParaRPr sz="2000" b="1">
              <a:highlight>
                <a:srgbClr val="000000"/>
              </a:highlight>
            </a:endParaRPr>
          </a:p>
          <a:p>
            <a:pPr lvl="1"/>
            <a:r>
              <a:rPr sz="1600">
                <a:solidFill>
                  <a:schemeClr val="tx2">
                    <a:lumMod val="50000"/>
                  </a:schemeClr>
                </a:solidFill>
              </a:rPr>
              <a:t>• API integration &amp; errors</a:t>
            </a:r>
            <a:endParaRPr sz="160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sz="1600">
                <a:solidFill>
                  <a:schemeClr val="tx2">
                    <a:lumMod val="50000"/>
                  </a:schemeClr>
                </a:solidFill>
              </a:rPr>
              <a:t>• Backend–Frontend connection</a:t>
            </a:r>
            <a:endParaRPr sz="160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sz="1600">
                <a:solidFill>
                  <a:schemeClr val="tx2">
                    <a:lumMod val="50000"/>
                  </a:schemeClr>
                </a:solidFill>
              </a:rPr>
              <a:t>• UI responsiveness</a:t>
            </a:r>
            <a:endParaRPr sz="160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sz="1600">
                <a:solidFill>
                  <a:schemeClr val="tx2">
                    <a:lumMod val="50000"/>
                  </a:schemeClr>
                </a:solidFill>
              </a:rPr>
              <a:t>• Handling invalid inputs</a:t>
            </a:r>
            <a:endParaRPr sz="160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</Words>
  <Application>WPS Presentation</Application>
  <PresentationFormat>On-screen Show (4:3)</PresentationFormat>
  <Paragraphs>103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Bahnschrift Condensed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Harshita Shrivas</cp:lastModifiedBy>
  <cp:revision>5</cp:revision>
  <dcterms:created xsi:type="dcterms:W3CDTF">2013-01-27T09:14:00Z</dcterms:created>
  <dcterms:modified xsi:type="dcterms:W3CDTF">2026-01-13T09:02:13Z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C695648B88C54AC1B7546CE9552FA098_13</vt:lpwstr>
  </property>
  <property fmtid="{D5CDD505-2E9C-101B-9397-08002B2CF9AE}" pid="3" name="KSOProductBuildVer">
    <vt:lpwstr>1033-12.2.0.23196</vt:lpwstr>
  </property>
</Properties>
</file>